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82" r:id="rId3"/>
    <p:sldId id="257" r:id="rId4"/>
    <p:sldId id="265" r:id="rId5"/>
    <p:sldId id="279" r:id="rId6"/>
    <p:sldId id="259" r:id="rId7"/>
    <p:sldId id="280" r:id="rId8"/>
    <p:sldId id="281" r:id="rId9"/>
    <p:sldId id="269" r:id="rId10"/>
    <p:sldId id="274" r:id="rId11"/>
    <p:sldId id="283" r:id="rId12"/>
    <p:sldId id="263" r:id="rId13"/>
    <p:sldId id="264"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56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7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err="1"/>
              <a:t>dsfs</a:t>
            </a:r>
            <a:endParaRPr lang="en-IN" dirty="0"/>
          </a:p>
        </p:txBody>
      </p:sp>
    </p:spTree>
    <p:extLst>
      <p:ext uri="{BB962C8B-B14F-4D97-AF65-F5344CB8AC3E}">
        <p14:creationId xmlns:p14="http://schemas.microsoft.com/office/powerpoint/2010/main" val="72940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490213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83663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7097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31602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08633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981385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5" name="Text 2"/>
          <p:cNvSpPr/>
          <p:nvPr/>
        </p:nvSpPr>
        <p:spPr>
          <a:xfrm>
            <a:off x="6304851" y="2625212"/>
            <a:ext cx="8089575" cy="3832860"/>
          </a:xfrm>
          <a:prstGeom prst="rect">
            <a:avLst/>
          </a:prstGeom>
          <a:noFill/>
          <a:ln/>
        </p:spPr>
        <p:txBody>
          <a:bodyPr wrap="square" rtlCol="0" anchor="t"/>
          <a:lstStyle/>
          <a:p>
            <a:r>
              <a:rPr lang="en-US" sz="4400" dirty="0">
                <a:solidFill>
                  <a:srgbClr val="124E73"/>
                </a:solidFill>
                <a:latin typeface="Times New Roman" panose="02020603050405020304" pitchFamily="18" charset="0"/>
                <a:ea typeface="MuseoModerno" pitchFamily="34" charset="-122"/>
                <a:cs typeface="Times New Roman" panose="02020603050405020304" pitchFamily="18" charset="0"/>
              </a:rPr>
              <a:t>Automated Vehicle Damage Detection and Cost Analysis Using Computer Vision</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319599" y="5309354"/>
            <a:ext cx="7477601" cy="1777008"/>
          </a:xfrm>
          <a:prstGeom prst="rect">
            <a:avLst/>
          </a:prstGeom>
          <a:noFill/>
          <a:ln/>
        </p:spPr>
        <p:txBody>
          <a:bodyPr wrap="square" rtlCol="0" anchor="t"/>
          <a:lstStyle/>
          <a:p>
            <a:pPr marL="0" indent="0">
              <a:lnSpc>
                <a:spcPts val="2799"/>
              </a:lnSpc>
              <a:buNone/>
            </a:pPr>
            <a:r>
              <a:rPr lang="en-US" sz="1750" dirty="0">
                <a:solidFill>
                  <a:srgbClr val="2B4150"/>
                </a:solidFill>
                <a:latin typeface="Times New Roman" panose="02020603050405020304" pitchFamily="18" charset="0"/>
                <a:ea typeface="Source Sans Pro" pitchFamily="34" charset="-122"/>
                <a:cs typeface="Times New Roman" panose="02020603050405020304" pitchFamily="18" charset="0"/>
              </a:rPr>
              <a:t>Bhuvan Kapoor [23MDT1003] 
Guided By: Dr. Amrit Pal [51665] - SCOPE</a:t>
            </a:r>
            <a:endParaRPr lang="en-US" sz="175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E79C008-F269-4EDE-9648-0CA1C2D4BE33}"/>
              </a:ext>
            </a:extLst>
          </p:cNvPr>
          <p:cNvPicPr>
            <a:picLocks noChangeAspect="1"/>
          </p:cNvPicPr>
          <p:nvPr/>
        </p:nvPicPr>
        <p:blipFill>
          <a:blip r:embed="rId3"/>
          <a:stretch>
            <a:fillRect/>
          </a:stretch>
        </p:blipFill>
        <p:spPr>
          <a:xfrm>
            <a:off x="7315199" y="588706"/>
            <a:ext cx="5076825" cy="1447800"/>
          </a:xfrm>
          <a:prstGeom prst="rect">
            <a:avLst/>
          </a:prstGeom>
        </p:spPr>
      </p:pic>
      <p:pic>
        <p:nvPicPr>
          <p:cNvPr id="7" name="Picture 6">
            <a:extLst>
              <a:ext uri="{FF2B5EF4-FFF2-40B4-BE49-F238E27FC236}">
                <a16:creationId xmlns:a16="http://schemas.microsoft.com/office/drawing/2014/main" id="{6F328022-61DA-48B9-A4EC-A7023706BE6C}"/>
              </a:ext>
            </a:extLst>
          </p:cNvPr>
          <p:cNvPicPr>
            <a:picLocks noChangeAspect="1"/>
          </p:cNvPicPr>
          <p:nvPr/>
        </p:nvPicPr>
        <p:blipFill>
          <a:blip r:embed="rId4"/>
          <a:stretch>
            <a:fillRect/>
          </a:stretch>
        </p:blipFill>
        <p:spPr>
          <a:xfrm>
            <a:off x="0" y="1"/>
            <a:ext cx="6085023"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14746"/>
            <a:ext cx="14630400" cy="8229600"/>
          </a:xfrm>
          <a:prstGeom prst="rect">
            <a:avLst/>
          </a:prstGeom>
          <a:solidFill>
            <a:srgbClr val="FFFCF5"/>
          </a:solidFill>
          <a:ln/>
        </p:spPr>
      </p:sp>
      <p:sp>
        <p:nvSpPr>
          <p:cNvPr id="22" name="Text 2">
            <a:extLst>
              <a:ext uri="{FF2B5EF4-FFF2-40B4-BE49-F238E27FC236}">
                <a16:creationId xmlns:a16="http://schemas.microsoft.com/office/drawing/2014/main" id="{8D3B360F-220C-44DE-A500-1DCDA16328FF}"/>
              </a:ext>
            </a:extLst>
          </p:cNvPr>
          <p:cNvSpPr/>
          <p:nvPr/>
        </p:nvSpPr>
        <p:spPr>
          <a:xfrm>
            <a:off x="916484" y="594359"/>
            <a:ext cx="13789742" cy="1388745"/>
          </a:xfrm>
          <a:prstGeom prst="rect">
            <a:avLst/>
          </a:prstGeom>
          <a:noFill/>
          <a:ln/>
        </p:spPr>
        <p:txBody>
          <a:bodyPr wrap="squar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Results</a:t>
            </a:r>
            <a:endParaRPr lang="en-US" sz="4374"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1C9C63D-1FC5-4872-B6D2-D83110F5FB3D}"/>
              </a:ext>
            </a:extLst>
          </p:cNvPr>
          <p:cNvPicPr>
            <a:picLocks noChangeAspect="1"/>
          </p:cNvPicPr>
          <p:nvPr/>
        </p:nvPicPr>
        <p:blipFill>
          <a:blip r:embed="rId3"/>
          <a:stretch>
            <a:fillRect/>
          </a:stretch>
        </p:blipFill>
        <p:spPr>
          <a:xfrm>
            <a:off x="916484" y="1880590"/>
            <a:ext cx="12794972" cy="4882159"/>
          </a:xfrm>
          <a:prstGeom prst="rect">
            <a:avLst/>
          </a:prstGeom>
        </p:spPr>
      </p:pic>
    </p:spTree>
    <p:extLst>
      <p:ext uri="{BB962C8B-B14F-4D97-AF65-F5344CB8AC3E}">
        <p14:creationId xmlns:p14="http://schemas.microsoft.com/office/powerpoint/2010/main" val="370549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342D9-4293-4D13-AE0F-1C6193FE43AE}"/>
              </a:ext>
            </a:extLst>
          </p:cNvPr>
          <p:cNvPicPr>
            <a:picLocks noChangeAspect="1"/>
          </p:cNvPicPr>
          <p:nvPr/>
        </p:nvPicPr>
        <p:blipFill rotWithShape="1">
          <a:blip r:embed="rId3"/>
          <a:srcRect r="28964"/>
          <a:stretch/>
        </p:blipFill>
        <p:spPr>
          <a:xfrm>
            <a:off x="787797" y="2346433"/>
            <a:ext cx="2685150" cy="2520000"/>
          </a:xfrm>
          <a:prstGeom prst="rect">
            <a:avLst/>
          </a:prstGeom>
        </p:spPr>
      </p:pic>
      <p:pic>
        <p:nvPicPr>
          <p:cNvPr id="6" name="Picture 5">
            <a:extLst>
              <a:ext uri="{FF2B5EF4-FFF2-40B4-BE49-F238E27FC236}">
                <a16:creationId xmlns:a16="http://schemas.microsoft.com/office/drawing/2014/main" id="{426E4358-CA95-4A2D-A121-B758AA3086B6}"/>
              </a:ext>
            </a:extLst>
          </p:cNvPr>
          <p:cNvPicPr>
            <a:picLocks noChangeAspect="1"/>
          </p:cNvPicPr>
          <p:nvPr/>
        </p:nvPicPr>
        <p:blipFill rotWithShape="1">
          <a:blip r:embed="rId4"/>
          <a:srcRect r="28964"/>
          <a:stretch/>
        </p:blipFill>
        <p:spPr>
          <a:xfrm>
            <a:off x="4213797" y="2346433"/>
            <a:ext cx="2685150" cy="2520000"/>
          </a:xfrm>
          <a:prstGeom prst="rect">
            <a:avLst/>
          </a:prstGeom>
        </p:spPr>
      </p:pic>
      <p:pic>
        <p:nvPicPr>
          <p:cNvPr id="8" name="Picture 7">
            <a:extLst>
              <a:ext uri="{FF2B5EF4-FFF2-40B4-BE49-F238E27FC236}">
                <a16:creationId xmlns:a16="http://schemas.microsoft.com/office/drawing/2014/main" id="{348D44EB-1A4F-438D-BEB8-B672FE65498F}"/>
              </a:ext>
            </a:extLst>
          </p:cNvPr>
          <p:cNvPicPr>
            <a:picLocks noChangeAspect="1"/>
          </p:cNvPicPr>
          <p:nvPr/>
        </p:nvPicPr>
        <p:blipFill rotWithShape="1">
          <a:blip r:embed="rId5"/>
          <a:srcRect r="32758"/>
          <a:stretch/>
        </p:blipFill>
        <p:spPr>
          <a:xfrm>
            <a:off x="11065797" y="2346433"/>
            <a:ext cx="2541750" cy="2520000"/>
          </a:xfrm>
          <a:prstGeom prst="rect">
            <a:avLst/>
          </a:prstGeom>
        </p:spPr>
      </p:pic>
      <p:pic>
        <p:nvPicPr>
          <p:cNvPr id="10" name="Picture 9">
            <a:extLst>
              <a:ext uri="{FF2B5EF4-FFF2-40B4-BE49-F238E27FC236}">
                <a16:creationId xmlns:a16="http://schemas.microsoft.com/office/drawing/2014/main" id="{8EF73796-3386-4CAB-AC3C-769303F159F2}"/>
              </a:ext>
            </a:extLst>
          </p:cNvPr>
          <p:cNvPicPr>
            <a:picLocks noChangeAspect="1"/>
          </p:cNvPicPr>
          <p:nvPr/>
        </p:nvPicPr>
        <p:blipFill rotWithShape="1">
          <a:blip r:embed="rId6"/>
          <a:srcRect r="28964"/>
          <a:stretch/>
        </p:blipFill>
        <p:spPr>
          <a:xfrm>
            <a:off x="7597395" y="5226266"/>
            <a:ext cx="2685150" cy="2520000"/>
          </a:xfrm>
          <a:prstGeom prst="rect">
            <a:avLst/>
          </a:prstGeom>
        </p:spPr>
      </p:pic>
      <p:pic>
        <p:nvPicPr>
          <p:cNvPr id="12" name="Picture 11">
            <a:extLst>
              <a:ext uri="{FF2B5EF4-FFF2-40B4-BE49-F238E27FC236}">
                <a16:creationId xmlns:a16="http://schemas.microsoft.com/office/drawing/2014/main" id="{582EE415-CA6A-43EE-9CDE-048ACF09FF07}"/>
              </a:ext>
            </a:extLst>
          </p:cNvPr>
          <p:cNvPicPr>
            <a:picLocks noChangeAspect="1"/>
          </p:cNvPicPr>
          <p:nvPr/>
        </p:nvPicPr>
        <p:blipFill rotWithShape="1">
          <a:blip r:embed="rId7"/>
          <a:srcRect r="28964"/>
          <a:stretch/>
        </p:blipFill>
        <p:spPr>
          <a:xfrm>
            <a:off x="7639797" y="2346433"/>
            <a:ext cx="2685150" cy="2520000"/>
          </a:xfrm>
          <a:prstGeom prst="rect">
            <a:avLst/>
          </a:prstGeom>
        </p:spPr>
      </p:pic>
      <p:pic>
        <p:nvPicPr>
          <p:cNvPr id="14" name="Picture 13">
            <a:extLst>
              <a:ext uri="{FF2B5EF4-FFF2-40B4-BE49-F238E27FC236}">
                <a16:creationId xmlns:a16="http://schemas.microsoft.com/office/drawing/2014/main" id="{B41BC6F1-B22C-4FCA-96A6-AA79FF9EE7F5}"/>
              </a:ext>
            </a:extLst>
          </p:cNvPr>
          <p:cNvPicPr>
            <a:picLocks noChangeAspect="1"/>
          </p:cNvPicPr>
          <p:nvPr/>
        </p:nvPicPr>
        <p:blipFill rotWithShape="1">
          <a:blip r:embed="rId8"/>
          <a:srcRect r="29056"/>
          <a:stretch/>
        </p:blipFill>
        <p:spPr>
          <a:xfrm>
            <a:off x="787797" y="5226266"/>
            <a:ext cx="2681698" cy="2520000"/>
          </a:xfrm>
          <a:prstGeom prst="rect">
            <a:avLst/>
          </a:prstGeom>
        </p:spPr>
      </p:pic>
      <p:pic>
        <p:nvPicPr>
          <p:cNvPr id="16" name="Picture 15">
            <a:extLst>
              <a:ext uri="{FF2B5EF4-FFF2-40B4-BE49-F238E27FC236}">
                <a16:creationId xmlns:a16="http://schemas.microsoft.com/office/drawing/2014/main" id="{37B6B295-0E44-4BAB-B1C3-87D63B7120B9}"/>
              </a:ext>
            </a:extLst>
          </p:cNvPr>
          <p:cNvPicPr>
            <a:picLocks noChangeAspect="1"/>
          </p:cNvPicPr>
          <p:nvPr/>
        </p:nvPicPr>
        <p:blipFill rotWithShape="1">
          <a:blip r:embed="rId9"/>
          <a:srcRect r="32055"/>
          <a:stretch/>
        </p:blipFill>
        <p:spPr>
          <a:xfrm>
            <a:off x="4249294" y="5226266"/>
            <a:ext cx="2568302" cy="2520000"/>
          </a:xfrm>
          <a:prstGeom prst="rect">
            <a:avLst/>
          </a:prstGeom>
        </p:spPr>
      </p:pic>
      <p:pic>
        <p:nvPicPr>
          <p:cNvPr id="18" name="Picture 17">
            <a:extLst>
              <a:ext uri="{FF2B5EF4-FFF2-40B4-BE49-F238E27FC236}">
                <a16:creationId xmlns:a16="http://schemas.microsoft.com/office/drawing/2014/main" id="{871C34D0-E3A3-41B8-873E-97977670EAC2}"/>
              </a:ext>
            </a:extLst>
          </p:cNvPr>
          <p:cNvPicPr>
            <a:picLocks noChangeAspect="1"/>
          </p:cNvPicPr>
          <p:nvPr/>
        </p:nvPicPr>
        <p:blipFill rotWithShape="1">
          <a:blip r:embed="rId10"/>
          <a:srcRect r="29056"/>
          <a:stretch/>
        </p:blipFill>
        <p:spPr>
          <a:xfrm>
            <a:off x="11062345" y="5226266"/>
            <a:ext cx="2681698" cy="2520000"/>
          </a:xfrm>
          <a:prstGeom prst="rect">
            <a:avLst/>
          </a:prstGeom>
        </p:spPr>
      </p:pic>
      <p:pic>
        <p:nvPicPr>
          <p:cNvPr id="19" name="Picture 18">
            <a:extLst>
              <a:ext uri="{FF2B5EF4-FFF2-40B4-BE49-F238E27FC236}">
                <a16:creationId xmlns:a16="http://schemas.microsoft.com/office/drawing/2014/main" id="{CBB2E551-C17F-4654-892A-D30FA74A0E53}"/>
              </a:ext>
            </a:extLst>
          </p:cNvPr>
          <p:cNvPicPr>
            <a:picLocks noChangeAspect="1"/>
          </p:cNvPicPr>
          <p:nvPr/>
        </p:nvPicPr>
        <p:blipFill rotWithShape="1">
          <a:blip r:embed="rId3"/>
          <a:srcRect l="68012" b="55197"/>
          <a:stretch/>
        </p:blipFill>
        <p:spPr>
          <a:xfrm>
            <a:off x="11806647" y="0"/>
            <a:ext cx="2541750" cy="2373336"/>
          </a:xfrm>
          <a:prstGeom prst="rect">
            <a:avLst/>
          </a:prstGeom>
        </p:spPr>
      </p:pic>
      <p:sp>
        <p:nvSpPr>
          <p:cNvPr id="20" name="Text 2">
            <a:extLst>
              <a:ext uri="{FF2B5EF4-FFF2-40B4-BE49-F238E27FC236}">
                <a16:creationId xmlns:a16="http://schemas.microsoft.com/office/drawing/2014/main" id="{5C15680F-CFB3-4301-8F11-692DF24103E0}"/>
              </a:ext>
            </a:extLst>
          </p:cNvPr>
          <p:cNvSpPr/>
          <p:nvPr/>
        </p:nvSpPr>
        <p:spPr>
          <a:xfrm>
            <a:off x="916484" y="990058"/>
            <a:ext cx="13789742" cy="970970"/>
          </a:xfrm>
          <a:prstGeom prst="rect">
            <a:avLst/>
          </a:prstGeom>
          <a:noFill/>
          <a:ln/>
        </p:spPr>
        <p:txBody>
          <a:bodyPr wrap="squar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Results</a:t>
            </a:r>
            <a:endParaRPr lang="en-US" sz="4374"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9986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1522604" y="829492"/>
            <a:ext cx="8679656" cy="694373"/>
          </a:xfrm>
          <a:prstGeom prst="rect">
            <a:avLst/>
          </a:prstGeom>
          <a:noFill/>
          <a:ln/>
        </p:spPr>
        <p:txBody>
          <a:bodyPr wrap="non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Conclusion</a:t>
            </a:r>
            <a:endParaRPr lang="en-US" sz="4374"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F34F9D6-7A16-4FBF-8BE2-758884337E04}"/>
              </a:ext>
            </a:extLst>
          </p:cNvPr>
          <p:cNvSpPr txBox="1"/>
          <p:nvPr/>
        </p:nvSpPr>
        <p:spPr>
          <a:xfrm>
            <a:off x="1612319" y="1809750"/>
            <a:ext cx="11303581" cy="3416320"/>
          </a:xfrm>
          <a:prstGeom prst="rect">
            <a:avLst/>
          </a:prstGeom>
          <a:noFill/>
        </p:spPr>
        <p:txBody>
          <a:bodyPr wrap="square" rtlCol="0">
            <a:spAutoFit/>
          </a:bodyPr>
          <a:lstStyle/>
          <a:p>
            <a:pPr marL="514350" indent="-514350">
              <a:buFont typeface="+mj-lt"/>
              <a:buAutoNum type="arabicPeriod"/>
            </a:pPr>
            <a:r>
              <a:rPr lang="en-US" sz="2400" b="1" dirty="0">
                <a:solidFill>
                  <a:srgbClr val="2B4150"/>
                </a:solidFill>
                <a:latin typeface="Times New Roman" panose="02020603050405020304" pitchFamily="18" charset="0"/>
                <a:ea typeface="Source Sans Pro" pitchFamily="34" charset="-122"/>
                <a:cs typeface="Times New Roman" panose="02020603050405020304" pitchFamily="18" charset="0"/>
              </a:rPr>
              <a:t>Automated and Efficient Damage Assessment</a:t>
            </a: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 The proposed system successfully automates vehicle damage assessment using computer vision and deep learning, reducing the need for manual inspection. By leveraging YOLOv11 segmentation and detection models, the system accurately identifies damage types and affected car parts.</a:t>
            </a:r>
          </a:p>
          <a:p>
            <a:pPr marL="514350" indent="-514350">
              <a:buFont typeface="+mj-lt"/>
              <a:buAutoNum type="arabicPeriod"/>
            </a:pPr>
            <a:endPar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endParaRPr>
          </a:p>
          <a:p>
            <a:pPr marL="514350" indent="-514350">
              <a:buFont typeface="+mj-lt"/>
              <a:buAutoNum type="arabicPeriod"/>
            </a:pPr>
            <a:r>
              <a:rPr lang="en-US" sz="2400" b="1" dirty="0">
                <a:solidFill>
                  <a:srgbClr val="2B4150"/>
                </a:solidFill>
                <a:latin typeface="Times New Roman" panose="02020603050405020304" pitchFamily="18" charset="0"/>
                <a:ea typeface="Source Sans Pro" pitchFamily="34" charset="-122"/>
                <a:cs typeface="Times New Roman" panose="02020603050405020304" pitchFamily="18" charset="0"/>
              </a:rPr>
              <a:t>Cost Estimation: </a:t>
            </a: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The integration of damage-part matching using Euclidean distance enables precise association between detected damage and car components. The repair cost estimation mechanism, based on a predefined cost database (CSV file), provides reliable and consistent cost assessments.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423285"/>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Thank You</a:t>
            </a:r>
            <a:endParaRPr lang="en-US" sz="4374"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A1F4F79-C597-4179-8F4F-A70C346F0505}"/>
              </a:ext>
            </a:extLst>
          </p:cNvPr>
          <p:cNvSpPr/>
          <p:nvPr/>
        </p:nvSpPr>
        <p:spPr>
          <a:xfrm>
            <a:off x="1176813" y="792168"/>
            <a:ext cx="7374969" cy="694373"/>
          </a:xfrm>
          <a:prstGeom prst="rect">
            <a:avLst/>
          </a:prstGeom>
          <a:noFill/>
          <a:ln/>
        </p:spPr>
        <p:txBody>
          <a:bodyPr wrap="non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Table of Contents</a:t>
            </a:r>
            <a:endParaRPr lang="en-US" sz="4374"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AD4EB62-D68D-47B3-8807-2CB26EE21128}"/>
              </a:ext>
            </a:extLst>
          </p:cNvPr>
          <p:cNvSpPr txBox="1"/>
          <p:nvPr/>
        </p:nvSpPr>
        <p:spPr>
          <a:xfrm>
            <a:off x="1176813" y="1607032"/>
            <a:ext cx="11993497" cy="453919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800" dirty="0">
                <a:solidFill>
                  <a:srgbClr val="2B4150"/>
                </a:solidFill>
                <a:latin typeface="Times New Roman" panose="02020603050405020304" pitchFamily="18" charset="0"/>
                <a:cs typeface="Times New Roman" panose="02020603050405020304" pitchFamily="18" charset="0"/>
              </a:rPr>
              <a:t>Abstract</a:t>
            </a:r>
          </a:p>
          <a:p>
            <a:pPr marL="342900" indent="-342900" algn="just">
              <a:lnSpc>
                <a:spcPct val="150000"/>
              </a:lnSpc>
              <a:buFont typeface="Arial" panose="020B0604020202020204" pitchFamily="34" charset="0"/>
              <a:buChar char="•"/>
            </a:pPr>
            <a:r>
              <a:rPr lang="en-US" sz="2800" dirty="0">
                <a:solidFill>
                  <a:srgbClr val="2B4150"/>
                </a:solidFill>
                <a:latin typeface="Times New Roman" panose="02020603050405020304" pitchFamily="18" charset="0"/>
                <a:cs typeface="Times New Roman" panose="02020603050405020304" pitchFamily="18" charset="0"/>
              </a:rPr>
              <a:t>Research Objectives</a:t>
            </a:r>
          </a:p>
          <a:p>
            <a:pPr marL="342900" indent="-342900" algn="just">
              <a:lnSpc>
                <a:spcPct val="150000"/>
              </a:lnSpc>
              <a:buFont typeface="Arial" panose="020B0604020202020204" pitchFamily="34" charset="0"/>
              <a:buChar char="•"/>
            </a:pPr>
            <a:r>
              <a:rPr lang="en-US" sz="2800" dirty="0">
                <a:solidFill>
                  <a:srgbClr val="2B4150"/>
                </a:solidFill>
                <a:latin typeface="Times New Roman" panose="02020603050405020304" pitchFamily="18" charset="0"/>
                <a:cs typeface="Times New Roman" panose="02020603050405020304" pitchFamily="18" charset="0"/>
              </a:rPr>
              <a:t>Review of Literature</a:t>
            </a:r>
          </a:p>
          <a:p>
            <a:pPr marL="342900" indent="-342900" algn="just">
              <a:lnSpc>
                <a:spcPct val="150000"/>
              </a:lnSpc>
              <a:buFont typeface="Arial" panose="020B0604020202020204" pitchFamily="34" charset="0"/>
              <a:buChar char="•"/>
            </a:pPr>
            <a:r>
              <a:rPr lang="en-US" sz="2800" dirty="0">
                <a:solidFill>
                  <a:srgbClr val="2B4150"/>
                </a:solidFill>
                <a:latin typeface="Times New Roman" panose="02020603050405020304" pitchFamily="18" charset="0"/>
                <a:cs typeface="Times New Roman" panose="02020603050405020304" pitchFamily="18" charset="0"/>
              </a:rPr>
              <a:t>Dataset</a:t>
            </a:r>
            <a:r>
              <a:rPr lang="en-IN" sz="2800" dirty="0">
                <a:solidFill>
                  <a:srgbClr val="2B4150"/>
                </a:solidFill>
                <a:latin typeface="Times New Roman" panose="02020603050405020304" pitchFamily="18" charset="0"/>
                <a:cs typeface="Times New Roman" panose="02020603050405020304" pitchFamily="18" charset="0"/>
              </a:rPr>
              <a:t>s</a:t>
            </a:r>
          </a:p>
          <a:p>
            <a:pPr marL="342900" indent="-342900" algn="just">
              <a:lnSpc>
                <a:spcPct val="150000"/>
              </a:lnSpc>
              <a:buFont typeface="Arial" panose="020B0604020202020204" pitchFamily="34" charset="0"/>
              <a:buChar char="•"/>
            </a:pPr>
            <a:r>
              <a:rPr lang="en-US" sz="2800" dirty="0">
                <a:solidFill>
                  <a:srgbClr val="2B4150"/>
                </a:solidFill>
                <a:latin typeface="Times New Roman" panose="02020603050405020304" pitchFamily="18" charset="0"/>
                <a:cs typeface="Times New Roman" panose="02020603050405020304" pitchFamily="18" charset="0"/>
              </a:rPr>
              <a:t>M</a:t>
            </a:r>
            <a:r>
              <a:rPr lang="en-IN" sz="2800" dirty="0" err="1">
                <a:solidFill>
                  <a:srgbClr val="2B4150"/>
                </a:solidFill>
                <a:latin typeface="Times New Roman" panose="02020603050405020304" pitchFamily="18" charset="0"/>
                <a:cs typeface="Times New Roman" panose="02020603050405020304" pitchFamily="18" charset="0"/>
              </a:rPr>
              <a:t>ethodology</a:t>
            </a:r>
            <a:endParaRPr lang="en-IN" sz="2800" dirty="0">
              <a:solidFill>
                <a:srgbClr val="2B4150"/>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solidFill>
                  <a:srgbClr val="2B4150"/>
                </a:solidFill>
                <a:latin typeface="Times New Roman" panose="02020603050405020304" pitchFamily="18" charset="0"/>
                <a:cs typeface="Times New Roman" panose="02020603050405020304" pitchFamily="18" charset="0"/>
              </a:rPr>
              <a:t>Results</a:t>
            </a:r>
          </a:p>
          <a:p>
            <a:pPr marL="342900" indent="-342900" algn="just">
              <a:lnSpc>
                <a:spcPct val="150000"/>
              </a:lnSpc>
              <a:buFont typeface="Arial" panose="020B0604020202020204" pitchFamily="34" charset="0"/>
              <a:buChar char="•"/>
            </a:pPr>
            <a:r>
              <a:rPr lang="en-US" sz="2800" dirty="0">
                <a:solidFill>
                  <a:srgbClr val="2B4150"/>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018082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5" name="Text 2"/>
          <p:cNvSpPr/>
          <p:nvPr/>
        </p:nvSpPr>
        <p:spPr>
          <a:xfrm>
            <a:off x="1176813" y="792168"/>
            <a:ext cx="7374969" cy="694373"/>
          </a:xfrm>
          <a:prstGeom prst="rect">
            <a:avLst/>
          </a:prstGeom>
          <a:noFill/>
          <a:ln/>
        </p:spPr>
        <p:txBody>
          <a:bodyPr wrap="non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Abstract</a:t>
            </a:r>
            <a:endParaRPr lang="en-US" sz="4374" dirty="0">
              <a:latin typeface="Times New Roman" panose="02020603050405020304" pitchFamily="18" charset="0"/>
              <a:cs typeface="Times New Roman" panose="02020603050405020304" pitchFamily="18" charset="0"/>
            </a:endParaRPr>
          </a:p>
        </p:txBody>
      </p:sp>
      <p:sp>
        <p:nvSpPr>
          <p:cNvPr id="15" name="Text 12"/>
          <p:cNvSpPr/>
          <p:nvPr/>
        </p:nvSpPr>
        <p:spPr>
          <a:xfrm>
            <a:off x="989409" y="5306258"/>
            <a:ext cx="187404" cy="416481"/>
          </a:xfrm>
          <a:prstGeom prst="rect">
            <a:avLst/>
          </a:prstGeom>
          <a:noFill/>
          <a:ln/>
        </p:spPr>
        <p:txBody>
          <a:bodyPr wrap="none" rtlCol="0" anchor="t"/>
          <a:lstStyle/>
          <a:p>
            <a:pPr marL="0" indent="0" algn="ctr">
              <a:lnSpc>
                <a:spcPts val="3281"/>
              </a:lnSpc>
              <a:buNone/>
            </a:pPr>
            <a:endParaRPr lang="en-US" sz="2624"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8191A21-0370-4C8B-83DC-D98FDDB0A5AC}"/>
              </a:ext>
            </a:extLst>
          </p:cNvPr>
          <p:cNvSpPr txBox="1"/>
          <p:nvPr/>
        </p:nvSpPr>
        <p:spPr>
          <a:xfrm>
            <a:off x="1176813" y="1607032"/>
            <a:ext cx="11993497" cy="5632311"/>
          </a:xfrm>
          <a:prstGeom prst="rect">
            <a:avLst/>
          </a:prstGeom>
          <a:noFill/>
        </p:spPr>
        <p:txBody>
          <a:bodyPr wrap="square" rtlCol="0">
            <a:spAutoFit/>
          </a:bodyPr>
          <a:lstStyle/>
          <a:p>
            <a:pPr algn="just"/>
            <a:r>
              <a:rPr lang="en-US" sz="2400" dirty="0">
                <a:solidFill>
                  <a:srgbClr val="2B4150"/>
                </a:solidFill>
                <a:latin typeface="Times New Roman" panose="02020603050405020304" pitchFamily="18" charset="0"/>
                <a:cs typeface="Times New Roman" panose="02020603050405020304" pitchFamily="18" charset="0"/>
              </a:rPr>
              <a:t>This research introduces an advanced system for automated vehicle damage assessment leveraging computer vision and deep learning technologies. The proposed solution addresses the challenges of manual vehicle inspection by implementing a three-stage approach: damaged part detection, precise damage segmentation, and cost estimation. The system employs YOLOv11 models for initial damage detection and localization through bounding boxes, followed by detailed damage segmentation at the pixel level. These models work in conjunction to identify various types of vehicle damage including dents, scratches, and structural deformations. In the final stage the cost of repair is evaluated based on the damage type and damaged part detected. The system's performance was evaluated on a diverse dataset of vehicle damage images, demonstrating high detection accuracy and reliable cost estimations comparable to expert assessments. This automated approach significantly reduces the time and subjectivity associated with traditional damage assessment methods, making it particularly valuable for insurance companies, automotive service center, and vehicle inspection facilities. The research contributes to the growing field of automated vehicle inspection systems and presents a practical solution for streamlining damage assessment processes.</a:t>
            </a:r>
            <a:endParaRPr lang="en-IN" sz="2400" dirty="0">
              <a:solidFill>
                <a:srgbClr val="2B415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5" name="Text 2"/>
          <p:cNvSpPr/>
          <p:nvPr/>
        </p:nvSpPr>
        <p:spPr>
          <a:xfrm>
            <a:off x="833199" y="1222319"/>
            <a:ext cx="7374969" cy="694373"/>
          </a:xfrm>
          <a:prstGeom prst="rect">
            <a:avLst/>
          </a:prstGeom>
          <a:noFill/>
          <a:ln/>
        </p:spPr>
        <p:txBody>
          <a:bodyPr wrap="non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Research Objectives</a:t>
            </a:r>
            <a:endParaRPr lang="en-US" sz="4374"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02C60CC-A0A5-4346-9877-E119785A93AF}"/>
              </a:ext>
            </a:extLst>
          </p:cNvPr>
          <p:cNvSpPr txBox="1"/>
          <p:nvPr/>
        </p:nvSpPr>
        <p:spPr>
          <a:xfrm>
            <a:off x="833199" y="2037308"/>
            <a:ext cx="12120801" cy="4524315"/>
          </a:xfrm>
          <a:prstGeom prst="rect">
            <a:avLst/>
          </a:prstGeom>
          <a:noFill/>
        </p:spPr>
        <p:txBody>
          <a:bodyPr wrap="square" rtlCol="0">
            <a:spAutoFit/>
          </a:bodyPr>
          <a:lstStyle/>
          <a:p>
            <a:pPr marL="457200" indent="-457200" algn="just">
              <a:buFont typeface="+mj-lt"/>
              <a:buAutoNum type="arabicPeriod"/>
            </a:pPr>
            <a:r>
              <a:rPr lang="en-US" sz="2400" dirty="0">
                <a:solidFill>
                  <a:srgbClr val="2B4150"/>
                </a:solidFill>
                <a:latin typeface="Times New Roman" panose="02020603050405020304" pitchFamily="18" charset="0"/>
                <a:cs typeface="Times New Roman" panose="02020603050405020304" pitchFamily="18" charset="0"/>
              </a:rPr>
              <a:t>To design and implement a computer vision-based system that accurately detects and segments vehicle damage using YOLOv11 models trained on the </a:t>
            </a:r>
            <a:r>
              <a:rPr lang="en-US" sz="2400" dirty="0" err="1">
                <a:solidFill>
                  <a:srgbClr val="2B4150"/>
                </a:solidFill>
                <a:latin typeface="Times New Roman" panose="02020603050405020304" pitchFamily="18" charset="0"/>
                <a:cs typeface="Times New Roman" panose="02020603050405020304" pitchFamily="18" charset="0"/>
              </a:rPr>
              <a:t>CarDD</a:t>
            </a:r>
            <a:r>
              <a:rPr lang="en-US" sz="2400" dirty="0">
                <a:solidFill>
                  <a:srgbClr val="2B4150"/>
                </a:solidFill>
                <a:latin typeface="Times New Roman" panose="02020603050405020304" pitchFamily="18" charset="0"/>
                <a:cs typeface="Times New Roman" panose="02020603050405020304" pitchFamily="18" charset="0"/>
              </a:rPr>
              <a:t> Dataset, enabling precise classification of damage types and affected car parts.</a:t>
            </a:r>
          </a:p>
          <a:p>
            <a:pPr marL="457200" indent="-457200" algn="just">
              <a:buFont typeface="+mj-lt"/>
              <a:buAutoNum type="arabicPeriod"/>
            </a:pPr>
            <a:endParaRPr lang="en-US" sz="2400" dirty="0">
              <a:solidFill>
                <a:srgbClr val="2B4150"/>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dirty="0">
                <a:solidFill>
                  <a:srgbClr val="2B4150"/>
                </a:solidFill>
                <a:latin typeface="Times New Roman" panose="02020603050405020304" pitchFamily="18" charset="0"/>
                <a:cs typeface="Times New Roman" panose="02020603050405020304" pitchFamily="18" charset="0"/>
              </a:rPr>
              <a:t>To develop an automated cost estimation framework that maps detected damage types and affected parts to a structured CSV database, retrieving corresponding repair costs and generating a comprehensive cost breakdown for users.</a:t>
            </a:r>
          </a:p>
          <a:p>
            <a:pPr marL="457200" indent="-457200" algn="just">
              <a:buFont typeface="+mj-lt"/>
              <a:buAutoNum type="arabicPeriod"/>
            </a:pPr>
            <a:endParaRPr lang="en-US" sz="2400" dirty="0">
              <a:solidFill>
                <a:srgbClr val="2B4150"/>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dirty="0">
                <a:solidFill>
                  <a:srgbClr val="2B4150"/>
                </a:solidFill>
                <a:latin typeface="Times New Roman" panose="02020603050405020304" pitchFamily="18" charset="0"/>
                <a:cs typeface="Times New Roman" panose="02020603050405020304" pitchFamily="18" charset="0"/>
              </a:rPr>
              <a:t>To assess the effectiveness and practicality of the system by evaluating its accuracy, efficiency, and reliability in real-world scenarios, comparing its performance with expert manual assessments to validate its applicability in insurance claims, automotive repair, and vehicle inspection processes.</a:t>
            </a:r>
          </a:p>
        </p:txBody>
      </p:sp>
    </p:spTree>
    <p:extLst>
      <p:ext uri="{BB962C8B-B14F-4D97-AF65-F5344CB8AC3E}">
        <p14:creationId xmlns:p14="http://schemas.microsoft.com/office/powerpoint/2010/main" val="249677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5" name="Text 2"/>
          <p:cNvSpPr/>
          <p:nvPr/>
        </p:nvSpPr>
        <p:spPr>
          <a:xfrm>
            <a:off x="833199" y="1052124"/>
            <a:ext cx="7374969" cy="694373"/>
          </a:xfrm>
          <a:prstGeom prst="rect">
            <a:avLst/>
          </a:prstGeom>
          <a:noFill/>
          <a:ln/>
        </p:spPr>
        <p:txBody>
          <a:bodyPr wrap="non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Review of Literature</a:t>
            </a:r>
            <a:endParaRPr lang="en-US" sz="4374"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02C60CC-A0A5-4346-9877-E119785A93AF}"/>
              </a:ext>
            </a:extLst>
          </p:cNvPr>
          <p:cNvSpPr txBox="1"/>
          <p:nvPr/>
        </p:nvSpPr>
        <p:spPr>
          <a:xfrm>
            <a:off x="833199" y="2182966"/>
            <a:ext cx="11761924"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rgbClr val="2B4150"/>
                </a:solidFill>
                <a:latin typeface="Times New Roman" panose="02020603050405020304" pitchFamily="18" charset="0"/>
                <a:cs typeface="Times New Roman" panose="02020603050405020304" pitchFamily="18" charset="0"/>
              </a:rPr>
              <a:t>Mohammed et al. proposed a Mask R-CNN framework for car damage classification and cost estimation, achieving high accuracy but facing limitations in detecting minor damages.</a:t>
            </a:r>
          </a:p>
          <a:p>
            <a:pPr marL="342900" indent="-342900" algn="just">
              <a:buFont typeface="Arial" panose="020B0604020202020204" pitchFamily="34" charset="0"/>
              <a:buChar char="•"/>
            </a:pPr>
            <a:endParaRPr lang="en-US" sz="2400" dirty="0">
              <a:solidFill>
                <a:srgbClr val="2B415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err="1">
                <a:solidFill>
                  <a:srgbClr val="2B4150"/>
                </a:solidFill>
                <a:latin typeface="Times New Roman" panose="02020603050405020304" pitchFamily="18" charset="0"/>
                <a:cs typeface="Times New Roman" panose="02020603050405020304" pitchFamily="18" charset="0"/>
              </a:rPr>
              <a:t>Kyu</a:t>
            </a:r>
            <a:r>
              <a:rPr lang="en-US" sz="2400" dirty="0">
                <a:solidFill>
                  <a:srgbClr val="2B4150"/>
                </a:solidFill>
                <a:latin typeface="Times New Roman" panose="02020603050405020304" pitchFamily="18" charset="0"/>
                <a:cs typeface="Times New Roman" panose="02020603050405020304" pitchFamily="18" charset="0"/>
              </a:rPr>
              <a:t> et al. utilized VGG16 and VGG19 for car damage classification, with VGG19 achieving higher accuracy but facing dataset limitations and overfitting issues.</a:t>
            </a:r>
          </a:p>
          <a:p>
            <a:pPr marL="342900" indent="-342900" algn="just">
              <a:buFont typeface="Arial" panose="020B0604020202020204" pitchFamily="34" charset="0"/>
              <a:buChar char="•"/>
            </a:pPr>
            <a:endParaRPr lang="en-US" sz="2400" dirty="0">
              <a:solidFill>
                <a:srgbClr val="2B415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solidFill>
                  <a:srgbClr val="2B4150"/>
                </a:solidFill>
                <a:latin typeface="Times New Roman" panose="02020603050405020304" pitchFamily="18" charset="0"/>
                <a:cs typeface="Times New Roman" panose="02020603050405020304" pitchFamily="18" charset="0"/>
              </a:rPr>
              <a:t>Zhang et al. improved Mask R-CNN with enhanced feature extraction for vehicle damage segmentation, addressing challenges in detecting less obvious damages.</a:t>
            </a:r>
          </a:p>
          <a:p>
            <a:pPr marL="342900" indent="-342900" algn="just">
              <a:buFont typeface="Arial" panose="020B0604020202020204" pitchFamily="34" charset="0"/>
              <a:buChar char="•"/>
            </a:pPr>
            <a:endParaRPr lang="en-US" sz="2400" dirty="0">
              <a:solidFill>
                <a:srgbClr val="2B415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solidFill>
                  <a:srgbClr val="2B4150"/>
                </a:solidFill>
                <a:latin typeface="Times New Roman" panose="02020603050405020304" pitchFamily="18" charset="0"/>
                <a:cs typeface="Times New Roman" panose="02020603050405020304" pitchFamily="18" charset="0"/>
              </a:rPr>
              <a:t>Suma et al. leveraged MobileNetV2 for repair cost estimation, offering a cost-effective alternative with potential for real-time assessments.</a:t>
            </a:r>
          </a:p>
          <a:p>
            <a:pPr marL="342900" indent="-342900" algn="just">
              <a:buFont typeface="Arial" panose="020B0604020202020204" pitchFamily="34" charset="0"/>
              <a:buChar char="•"/>
            </a:pPr>
            <a:endParaRPr lang="en-US" sz="2400" dirty="0">
              <a:solidFill>
                <a:srgbClr val="2B415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solidFill>
                  <a:srgbClr val="2B4150"/>
                </a:solidFill>
                <a:latin typeface="Times New Roman" panose="02020603050405020304" pitchFamily="18" charset="0"/>
                <a:cs typeface="Times New Roman" panose="02020603050405020304" pitchFamily="18" charset="0"/>
              </a:rPr>
              <a:t>Reddy et al. presented a Mask R-CNN framework for real-time car damage detection and severity estimation.</a:t>
            </a:r>
          </a:p>
        </p:txBody>
      </p:sp>
    </p:spTree>
    <p:extLst>
      <p:ext uri="{BB962C8B-B14F-4D97-AF65-F5344CB8AC3E}">
        <p14:creationId xmlns:p14="http://schemas.microsoft.com/office/powerpoint/2010/main" val="3894645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txBody>
          <a:bodyPr/>
          <a:lstStyle/>
          <a:p>
            <a:r>
              <a:rPr lang="en-US" dirty="0"/>
              <a:t> </a:t>
            </a:r>
            <a:endParaRPr lang="en-IN" dirty="0"/>
          </a:p>
        </p:txBody>
      </p:sp>
      <p:sp>
        <p:nvSpPr>
          <p:cNvPr id="5" name="Text 2"/>
          <p:cNvSpPr/>
          <p:nvPr/>
        </p:nvSpPr>
        <p:spPr>
          <a:xfrm>
            <a:off x="833199" y="1111329"/>
            <a:ext cx="9306401" cy="1388745"/>
          </a:xfrm>
          <a:prstGeom prst="rect">
            <a:avLst/>
          </a:prstGeom>
          <a:noFill/>
          <a:ln/>
        </p:spPr>
        <p:txBody>
          <a:bodyPr wrap="squar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Datasets</a:t>
            </a:r>
            <a:endParaRPr lang="en-US" sz="4374" dirty="0">
              <a:latin typeface="Times New Roman" panose="02020603050405020304" pitchFamily="18" charset="0"/>
              <a:cs typeface="Times New Roman" panose="02020603050405020304" pitchFamily="18" charset="0"/>
            </a:endParaRPr>
          </a:p>
        </p:txBody>
      </p:sp>
      <p:sp>
        <p:nvSpPr>
          <p:cNvPr id="6" name="Shape 3"/>
          <p:cNvSpPr/>
          <p:nvPr/>
        </p:nvSpPr>
        <p:spPr>
          <a:xfrm>
            <a:off x="1084455" y="1945178"/>
            <a:ext cx="45719" cy="5695486"/>
          </a:xfrm>
          <a:prstGeom prst="rect">
            <a:avLst/>
          </a:prstGeom>
          <a:solidFill>
            <a:srgbClr val="325F7B"/>
          </a:solidFill>
          <a:ln/>
        </p:spPr>
      </p:sp>
      <p:grpSp>
        <p:nvGrpSpPr>
          <p:cNvPr id="28" name="Group 27">
            <a:extLst>
              <a:ext uri="{FF2B5EF4-FFF2-40B4-BE49-F238E27FC236}">
                <a16:creationId xmlns:a16="http://schemas.microsoft.com/office/drawing/2014/main" id="{8DD34B62-FC79-406C-9016-996BAB97D8F5}"/>
              </a:ext>
            </a:extLst>
          </p:cNvPr>
          <p:cNvGrpSpPr/>
          <p:nvPr/>
        </p:nvGrpSpPr>
        <p:grpSpPr>
          <a:xfrm>
            <a:off x="849984" y="2408407"/>
            <a:ext cx="1277540" cy="499943"/>
            <a:chOff x="916484" y="3006923"/>
            <a:chExt cx="1277540" cy="499943"/>
          </a:xfrm>
        </p:grpSpPr>
        <p:sp>
          <p:nvSpPr>
            <p:cNvPr id="7" name="Shape 4"/>
            <p:cNvSpPr/>
            <p:nvPr/>
          </p:nvSpPr>
          <p:spPr>
            <a:xfrm>
              <a:off x="1416427" y="3242965"/>
              <a:ext cx="777597" cy="27742"/>
            </a:xfrm>
            <a:prstGeom prst="rect">
              <a:avLst/>
            </a:prstGeom>
            <a:solidFill>
              <a:srgbClr val="325F7B"/>
            </a:solidFill>
            <a:ln/>
          </p:spPr>
        </p:sp>
        <p:sp>
          <p:nvSpPr>
            <p:cNvPr id="8" name="Shape 5"/>
            <p:cNvSpPr/>
            <p:nvPr/>
          </p:nvSpPr>
          <p:spPr>
            <a:xfrm>
              <a:off x="916484" y="3006923"/>
              <a:ext cx="499943" cy="499943"/>
            </a:xfrm>
            <a:prstGeom prst="roundRect">
              <a:avLst>
                <a:gd name="adj" fmla="val 13333"/>
              </a:avLst>
            </a:prstGeom>
            <a:solidFill>
              <a:srgbClr val="F6F0E4"/>
            </a:solidFill>
            <a:ln/>
          </p:spPr>
        </p:sp>
        <p:sp>
          <p:nvSpPr>
            <p:cNvPr id="9" name="Text 6"/>
            <p:cNvSpPr/>
            <p:nvPr/>
          </p:nvSpPr>
          <p:spPr>
            <a:xfrm>
              <a:off x="1088291" y="3048595"/>
              <a:ext cx="156329"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Times New Roman" panose="02020603050405020304" pitchFamily="18" charset="0"/>
                  <a:ea typeface="MuseoModerno"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grpSp>
      <p:sp>
        <p:nvSpPr>
          <p:cNvPr id="10" name="Text 7"/>
          <p:cNvSpPr/>
          <p:nvPr/>
        </p:nvSpPr>
        <p:spPr>
          <a:xfrm>
            <a:off x="2216316" y="2493634"/>
            <a:ext cx="3348857" cy="347186"/>
          </a:xfrm>
          <a:prstGeom prst="rect">
            <a:avLst/>
          </a:prstGeom>
          <a:noFill/>
          <a:ln/>
        </p:spPr>
        <p:txBody>
          <a:bodyPr wrap="none" rtlCol="0" anchor="t"/>
          <a:lstStyle/>
          <a:p>
            <a:pPr>
              <a:lnSpc>
                <a:spcPts val="2734"/>
              </a:lnSpc>
            </a:pPr>
            <a:r>
              <a:rPr lang="en-US" sz="3200" dirty="0" err="1">
                <a:solidFill>
                  <a:srgbClr val="124E73"/>
                </a:solidFill>
                <a:latin typeface="Times New Roman" panose="02020603050405020304" pitchFamily="18" charset="0"/>
                <a:ea typeface="MuseoModerno" pitchFamily="34" charset="-122"/>
                <a:cs typeface="Times New Roman" panose="02020603050405020304" pitchFamily="18" charset="0"/>
              </a:rPr>
              <a:t>CarDD</a:t>
            </a:r>
            <a:r>
              <a:rPr lang="en-US" sz="3200" dirty="0">
                <a:solidFill>
                  <a:srgbClr val="124E73"/>
                </a:solidFill>
                <a:latin typeface="Times New Roman" panose="02020603050405020304" pitchFamily="18" charset="0"/>
                <a:ea typeface="MuseoModerno" pitchFamily="34" charset="-122"/>
                <a:cs typeface="Times New Roman" panose="02020603050405020304" pitchFamily="18" charset="0"/>
              </a:rPr>
              <a:t> Dataset</a:t>
            </a:r>
            <a:endParaRPr lang="en-US" sz="3200" dirty="0">
              <a:latin typeface="Times New Roman" panose="02020603050405020304" pitchFamily="18" charset="0"/>
              <a:cs typeface="Times New Roman" panose="02020603050405020304" pitchFamily="18" charset="0"/>
            </a:endParaRPr>
          </a:p>
        </p:txBody>
      </p:sp>
      <p:sp>
        <p:nvSpPr>
          <p:cNvPr id="15" name="Text 12"/>
          <p:cNvSpPr/>
          <p:nvPr/>
        </p:nvSpPr>
        <p:spPr>
          <a:xfrm>
            <a:off x="2216316" y="4056826"/>
            <a:ext cx="2639172" cy="347186"/>
          </a:xfrm>
          <a:prstGeom prst="rect">
            <a:avLst/>
          </a:prstGeom>
          <a:noFill/>
          <a:ln/>
        </p:spPr>
        <p:txBody>
          <a:bodyPr wrap="none" rtlCol="0" anchor="t"/>
          <a:lstStyle/>
          <a:p>
            <a:pPr>
              <a:lnSpc>
                <a:spcPts val="2734"/>
              </a:lnSpc>
            </a:pPr>
            <a:r>
              <a:rPr lang="en-US" sz="3200" dirty="0">
                <a:solidFill>
                  <a:srgbClr val="124E73"/>
                </a:solidFill>
                <a:latin typeface="Times New Roman" panose="02020603050405020304" pitchFamily="18" charset="0"/>
                <a:ea typeface="MuseoModerno" pitchFamily="34" charset="-122"/>
                <a:cs typeface="Times New Roman" panose="02020603050405020304" pitchFamily="18" charset="0"/>
              </a:rPr>
              <a:t>Preprocessing</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Text 13"/>
              <p:cNvSpPr/>
              <p:nvPr/>
            </p:nvSpPr>
            <p:spPr>
              <a:xfrm>
                <a:off x="2216316" y="4510236"/>
                <a:ext cx="7365087" cy="2143119"/>
              </a:xfrm>
              <a:prstGeom prst="rect">
                <a:avLst/>
              </a:prstGeom>
              <a:noFill/>
              <a:ln/>
            </p:spPr>
            <p:txBody>
              <a:bodyPr wrap="none" rtlCol="0" anchor="t"/>
              <a:lstStyle/>
              <a:p>
                <a:pPr marL="342900"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Image resizing to 640x640</a:t>
                </a:r>
              </a:p>
              <a:p>
                <a:pPr marL="342900"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Augmentation techniques</a:t>
                </a:r>
              </a:p>
              <a:p>
                <a:pPr marL="800100" lvl="1"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Flipping (Horizontal and Vertical)</a:t>
                </a:r>
              </a:p>
              <a:p>
                <a:pPr marL="800100" lvl="1"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Rotation (</a:t>
                </a:r>
                <a14:m>
                  <m:oMath xmlns:m="http://schemas.openxmlformats.org/officeDocument/2006/math">
                    <m:r>
                      <a:rPr lang="en-US" b="0" i="1" smtClean="0">
                        <a:solidFill>
                          <a:srgbClr val="2B4150"/>
                        </a:solidFill>
                        <a:latin typeface="Cambria Math" panose="02040503050406030204" pitchFamily="18" charset="0"/>
                        <a:ea typeface="Source Sans Pro" pitchFamily="34" charset="-122"/>
                        <a:cs typeface="Times New Roman" panose="02020603050405020304" pitchFamily="18" charset="0"/>
                      </a:rPr>
                      <m:t>±15°</m:t>
                    </m:r>
                  </m:oMath>
                </a14:m>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a:t>
                </a:r>
              </a:p>
              <a:p>
                <a:pPr marL="800100" lvl="1"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Sheer (Horizontal and Vertical)</a:t>
                </a:r>
              </a:p>
            </p:txBody>
          </p:sp>
        </mc:Choice>
        <mc:Fallback>
          <p:sp>
            <p:nvSpPr>
              <p:cNvPr id="16" name="Text 13"/>
              <p:cNvSpPr>
                <a:spLocks noRot="1" noChangeAspect="1" noMove="1" noResize="1" noEditPoints="1" noAdjustHandles="1" noChangeArrowheads="1" noChangeShapeType="1" noTextEdit="1"/>
              </p:cNvSpPr>
              <p:nvPr/>
            </p:nvSpPr>
            <p:spPr>
              <a:xfrm>
                <a:off x="2216316" y="4510236"/>
                <a:ext cx="7365087" cy="2143119"/>
              </a:xfrm>
              <a:prstGeom prst="rect">
                <a:avLst/>
              </a:prstGeom>
              <a:blipFill>
                <a:blip r:embed="rId3"/>
                <a:stretch>
                  <a:fillRect l="-579"/>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17BC115C-C72D-484E-8AF1-5397804522DF}"/>
              </a:ext>
            </a:extLst>
          </p:cNvPr>
          <p:cNvSpPr txBox="1"/>
          <p:nvPr/>
        </p:nvSpPr>
        <p:spPr>
          <a:xfrm>
            <a:off x="2199912" y="2903840"/>
            <a:ext cx="10849338" cy="1446550"/>
          </a:xfrm>
          <a:prstGeom prst="rect">
            <a:avLst/>
          </a:prstGeom>
          <a:noFill/>
        </p:spPr>
        <p:txBody>
          <a:bodyPr wrap="square" rtlCol="0">
            <a:spAutoFit/>
          </a:bodyPr>
          <a:lstStyle/>
          <a:p>
            <a:pPr>
              <a:lnSpc>
                <a:spcPts val="2799"/>
              </a:lnSpc>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It contains 4,000 high-resolution car damage images with over 9,000 well annotated instances of six damage categories (scratch, dent, cracks, glass shatter, lamp broken, tire flat).</a:t>
            </a:r>
          </a:p>
          <a:p>
            <a:pPr>
              <a:lnSpc>
                <a:spcPts val="2799"/>
              </a:lnSpc>
            </a:pPr>
            <a:endParaRPr lang="en-US" dirty="0">
              <a:latin typeface="Times New Roman" panose="02020603050405020304" pitchFamily="18" charset="0"/>
              <a:cs typeface="Times New Roman" panose="02020603050405020304" pitchFamily="18" charset="0"/>
            </a:endParaRPr>
          </a:p>
          <a:p>
            <a:endParaRPr lang="en-IN" dirty="0"/>
          </a:p>
        </p:txBody>
      </p:sp>
      <p:sp>
        <p:nvSpPr>
          <p:cNvPr id="21" name="TextBox 20">
            <a:extLst>
              <a:ext uri="{FF2B5EF4-FFF2-40B4-BE49-F238E27FC236}">
                <a16:creationId xmlns:a16="http://schemas.microsoft.com/office/drawing/2014/main" id="{04D38367-4E6B-4D8B-8C98-251CED3D5BB7}"/>
              </a:ext>
            </a:extLst>
          </p:cNvPr>
          <p:cNvSpPr txBox="1"/>
          <p:nvPr/>
        </p:nvSpPr>
        <p:spPr>
          <a:xfrm>
            <a:off x="2216316" y="6706977"/>
            <a:ext cx="6851876" cy="421077"/>
          </a:xfrm>
          <a:prstGeom prst="rect">
            <a:avLst/>
          </a:prstGeom>
          <a:noFill/>
        </p:spPr>
        <p:txBody>
          <a:bodyPr wrap="square" rtlCol="0">
            <a:spAutoFit/>
          </a:bodyPr>
          <a:lstStyle/>
          <a:p>
            <a:pPr>
              <a:lnSpc>
                <a:spcPts val="2799"/>
              </a:lnSpc>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 Total images after preprocessing: 6800</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txBody>
          <a:bodyPr/>
          <a:lstStyle/>
          <a:p>
            <a:r>
              <a:rPr lang="en-US" dirty="0"/>
              <a:t> </a:t>
            </a:r>
            <a:endParaRPr lang="en-IN" dirty="0"/>
          </a:p>
        </p:txBody>
      </p:sp>
      <p:sp>
        <p:nvSpPr>
          <p:cNvPr id="5" name="Text 2"/>
          <p:cNvSpPr/>
          <p:nvPr/>
        </p:nvSpPr>
        <p:spPr>
          <a:xfrm>
            <a:off x="833199" y="1111329"/>
            <a:ext cx="9306401" cy="1388745"/>
          </a:xfrm>
          <a:prstGeom prst="rect">
            <a:avLst/>
          </a:prstGeom>
          <a:noFill/>
          <a:ln/>
        </p:spPr>
        <p:txBody>
          <a:bodyPr wrap="squar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Datasets</a:t>
            </a:r>
            <a:endParaRPr lang="en-US" sz="4374" dirty="0">
              <a:latin typeface="Times New Roman" panose="02020603050405020304" pitchFamily="18" charset="0"/>
              <a:cs typeface="Times New Roman" panose="02020603050405020304" pitchFamily="18" charset="0"/>
            </a:endParaRPr>
          </a:p>
        </p:txBody>
      </p:sp>
      <p:sp>
        <p:nvSpPr>
          <p:cNvPr id="6" name="Shape 3"/>
          <p:cNvSpPr/>
          <p:nvPr/>
        </p:nvSpPr>
        <p:spPr>
          <a:xfrm>
            <a:off x="1084455" y="1945178"/>
            <a:ext cx="45719" cy="5695486"/>
          </a:xfrm>
          <a:prstGeom prst="rect">
            <a:avLst/>
          </a:prstGeom>
          <a:solidFill>
            <a:srgbClr val="325F7B"/>
          </a:solidFill>
          <a:ln/>
        </p:spPr>
      </p:sp>
      <p:grpSp>
        <p:nvGrpSpPr>
          <p:cNvPr id="28" name="Group 27">
            <a:extLst>
              <a:ext uri="{FF2B5EF4-FFF2-40B4-BE49-F238E27FC236}">
                <a16:creationId xmlns:a16="http://schemas.microsoft.com/office/drawing/2014/main" id="{8DD34B62-FC79-406C-9016-996BAB97D8F5}"/>
              </a:ext>
            </a:extLst>
          </p:cNvPr>
          <p:cNvGrpSpPr/>
          <p:nvPr/>
        </p:nvGrpSpPr>
        <p:grpSpPr>
          <a:xfrm>
            <a:off x="849984" y="2408407"/>
            <a:ext cx="1277540" cy="499943"/>
            <a:chOff x="916484" y="3006923"/>
            <a:chExt cx="1277540" cy="499943"/>
          </a:xfrm>
        </p:grpSpPr>
        <p:sp>
          <p:nvSpPr>
            <p:cNvPr id="7" name="Shape 4"/>
            <p:cNvSpPr/>
            <p:nvPr/>
          </p:nvSpPr>
          <p:spPr>
            <a:xfrm>
              <a:off x="1416427" y="3242965"/>
              <a:ext cx="777597" cy="27742"/>
            </a:xfrm>
            <a:prstGeom prst="rect">
              <a:avLst/>
            </a:prstGeom>
            <a:solidFill>
              <a:srgbClr val="325F7B"/>
            </a:solidFill>
            <a:ln/>
          </p:spPr>
        </p:sp>
        <p:sp>
          <p:nvSpPr>
            <p:cNvPr id="8" name="Shape 5"/>
            <p:cNvSpPr/>
            <p:nvPr/>
          </p:nvSpPr>
          <p:spPr>
            <a:xfrm>
              <a:off x="916484" y="3006923"/>
              <a:ext cx="499943" cy="499943"/>
            </a:xfrm>
            <a:prstGeom prst="roundRect">
              <a:avLst>
                <a:gd name="adj" fmla="val 13333"/>
              </a:avLst>
            </a:prstGeom>
            <a:solidFill>
              <a:srgbClr val="F6F0E4"/>
            </a:solidFill>
            <a:ln/>
          </p:spPr>
        </p:sp>
        <p:sp>
          <p:nvSpPr>
            <p:cNvPr id="9" name="Text 6"/>
            <p:cNvSpPr/>
            <p:nvPr/>
          </p:nvSpPr>
          <p:spPr>
            <a:xfrm>
              <a:off x="1088291" y="3048595"/>
              <a:ext cx="156329"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Times New Roman" panose="02020603050405020304" pitchFamily="18" charset="0"/>
                  <a:ea typeface="MuseoModerno"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grpSp>
      <p:sp>
        <p:nvSpPr>
          <p:cNvPr id="10" name="Text 7"/>
          <p:cNvSpPr/>
          <p:nvPr/>
        </p:nvSpPr>
        <p:spPr>
          <a:xfrm>
            <a:off x="2216316" y="2493634"/>
            <a:ext cx="3348857" cy="347186"/>
          </a:xfrm>
          <a:prstGeom prst="rect">
            <a:avLst/>
          </a:prstGeom>
          <a:noFill/>
          <a:ln/>
        </p:spPr>
        <p:txBody>
          <a:bodyPr wrap="none" rtlCol="0" anchor="t"/>
          <a:lstStyle/>
          <a:p>
            <a:pPr>
              <a:lnSpc>
                <a:spcPts val="2734"/>
              </a:lnSpc>
            </a:pPr>
            <a:r>
              <a:rPr lang="en-US" sz="3200" dirty="0">
                <a:solidFill>
                  <a:srgbClr val="124E73"/>
                </a:solidFill>
                <a:latin typeface="Times New Roman" panose="02020603050405020304" pitchFamily="18" charset="0"/>
                <a:ea typeface="MuseoModerno" pitchFamily="34" charset="-122"/>
                <a:cs typeface="Times New Roman" panose="02020603050405020304" pitchFamily="18" charset="0"/>
              </a:rPr>
              <a:t>Car Part Damage Dataset</a:t>
            </a:r>
            <a:endParaRPr lang="en-US" sz="3200" dirty="0">
              <a:latin typeface="Times New Roman" panose="02020603050405020304" pitchFamily="18" charset="0"/>
              <a:cs typeface="Times New Roman" panose="02020603050405020304" pitchFamily="18" charset="0"/>
            </a:endParaRPr>
          </a:p>
        </p:txBody>
      </p:sp>
      <p:sp>
        <p:nvSpPr>
          <p:cNvPr id="15" name="Text 12"/>
          <p:cNvSpPr/>
          <p:nvPr/>
        </p:nvSpPr>
        <p:spPr>
          <a:xfrm>
            <a:off x="2199911" y="4079666"/>
            <a:ext cx="2639172" cy="347186"/>
          </a:xfrm>
          <a:prstGeom prst="rect">
            <a:avLst/>
          </a:prstGeom>
          <a:noFill/>
          <a:ln/>
        </p:spPr>
        <p:txBody>
          <a:bodyPr wrap="none" rtlCol="0" anchor="t"/>
          <a:lstStyle/>
          <a:p>
            <a:pPr>
              <a:lnSpc>
                <a:spcPts val="2734"/>
              </a:lnSpc>
            </a:pPr>
            <a:r>
              <a:rPr lang="en-US" sz="3200" dirty="0">
                <a:solidFill>
                  <a:srgbClr val="124E73"/>
                </a:solidFill>
                <a:latin typeface="Times New Roman" panose="02020603050405020304" pitchFamily="18" charset="0"/>
                <a:ea typeface="MuseoModerno" pitchFamily="34" charset="-122"/>
                <a:cs typeface="Times New Roman" panose="02020603050405020304" pitchFamily="18" charset="0"/>
              </a:rPr>
              <a:t>Preprocessing</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Text 13"/>
              <p:cNvSpPr/>
              <p:nvPr/>
            </p:nvSpPr>
            <p:spPr>
              <a:xfrm>
                <a:off x="2199911" y="4533076"/>
                <a:ext cx="7365087" cy="2120279"/>
              </a:xfrm>
              <a:prstGeom prst="rect">
                <a:avLst/>
              </a:prstGeom>
              <a:noFill/>
              <a:ln/>
            </p:spPr>
            <p:txBody>
              <a:bodyPr wrap="none" rtlCol="0" anchor="t"/>
              <a:lstStyle/>
              <a:p>
                <a:pPr marL="342900"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Image resizing to 640x640</a:t>
                </a:r>
              </a:p>
              <a:p>
                <a:pPr marL="342900"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Augmentation techniques</a:t>
                </a:r>
              </a:p>
              <a:p>
                <a:pPr marL="800100" lvl="1"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Flipping (Horizontal and Vertical)</a:t>
                </a:r>
              </a:p>
              <a:p>
                <a:pPr marL="800100" lvl="1"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Rotation (</a:t>
                </a:r>
                <a14:m>
                  <m:oMath xmlns:m="http://schemas.openxmlformats.org/officeDocument/2006/math">
                    <m:r>
                      <a:rPr lang="en-US" b="0" i="1" smtClean="0">
                        <a:solidFill>
                          <a:srgbClr val="2B4150"/>
                        </a:solidFill>
                        <a:latin typeface="Cambria Math" panose="02040503050406030204" pitchFamily="18" charset="0"/>
                        <a:ea typeface="Source Sans Pro" pitchFamily="34" charset="-122"/>
                        <a:cs typeface="Times New Roman" panose="02020603050405020304" pitchFamily="18" charset="0"/>
                      </a:rPr>
                      <m:t>±15°</m:t>
                    </m:r>
                  </m:oMath>
                </a14:m>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a:t>
                </a:r>
              </a:p>
              <a:p>
                <a:pPr marL="800100" lvl="1" indent="-34290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Sheer (Horizontal and Vertical)</a:t>
                </a:r>
              </a:p>
            </p:txBody>
          </p:sp>
        </mc:Choice>
        <mc:Fallback>
          <p:sp>
            <p:nvSpPr>
              <p:cNvPr id="16" name="Text 13"/>
              <p:cNvSpPr>
                <a:spLocks noRot="1" noChangeAspect="1" noMove="1" noResize="1" noEditPoints="1" noAdjustHandles="1" noChangeArrowheads="1" noChangeShapeType="1" noTextEdit="1"/>
              </p:cNvSpPr>
              <p:nvPr/>
            </p:nvSpPr>
            <p:spPr>
              <a:xfrm>
                <a:off x="2199911" y="4533076"/>
                <a:ext cx="7365087" cy="2120279"/>
              </a:xfrm>
              <a:prstGeom prst="rect">
                <a:avLst/>
              </a:prstGeom>
              <a:blipFill>
                <a:blip r:embed="rId3"/>
                <a:stretch>
                  <a:fillRect l="-579"/>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17BC115C-C72D-484E-8AF1-5397804522DF}"/>
              </a:ext>
            </a:extLst>
          </p:cNvPr>
          <p:cNvSpPr txBox="1"/>
          <p:nvPr/>
        </p:nvSpPr>
        <p:spPr>
          <a:xfrm>
            <a:off x="2199911" y="2903840"/>
            <a:ext cx="10910299" cy="1446550"/>
          </a:xfrm>
          <a:prstGeom prst="rect">
            <a:avLst/>
          </a:prstGeom>
          <a:noFill/>
        </p:spPr>
        <p:txBody>
          <a:bodyPr wrap="square" rtlCol="0">
            <a:spAutoFit/>
          </a:bodyPr>
          <a:lstStyle/>
          <a:p>
            <a:pPr>
              <a:lnSpc>
                <a:spcPts val="2799"/>
              </a:lnSpc>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It contains 3,226 high-resolution car damage images with over 9,000 well annotated instances of seven damaged part categories (Bonnet, bumper, boot, door, fender, light, windshield).</a:t>
            </a:r>
          </a:p>
          <a:p>
            <a:pPr>
              <a:lnSpc>
                <a:spcPts val="2799"/>
              </a:lnSpc>
            </a:pPr>
            <a:endParaRPr lang="en-US" dirty="0">
              <a:latin typeface="Times New Roman" panose="02020603050405020304" pitchFamily="18" charset="0"/>
              <a:cs typeface="Times New Roman" panose="02020603050405020304" pitchFamily="18" charset="0"/>
            </a:endParaRPr>
          </a:p>
          <a:p>
            <a:endParaRPr lang="en-IN" dirty="0"/>
          </a:p>
        </p:txBody>
      </p:sp>
      <p:sp>
        <p:nvSpPr>
          <p:cNvPr id="17" name="TextBox 16">
            <a:extLst>
              <a:ext uri="{FF2B5EF4-FFF2-40B4-BE49-F238E27FC236}">
                <a16:creationId xmlns:a16="http://schemas.microsoft.com/office/drawing/2014/main" id="{9B91EA38-1DFF-4973-A6B5-6B80277AE2E5}"/>
              </a:ext>
            </a:extLst>
          </p:cNvPr>
          <p:cNvSpPr txBox="1"/>
          <p:nvPr/>
        </p:nvSpPr>
        <p:spPr>
          <a:xfrm>
            <a:off x="2199911" y="6729817"/>
            <a:ext cx="6851876" cy="421077"/>
          </a:xfrm>
          <a:prstGeom prst="rect">
            <a:avLst/>
          </a:prstGeom>
          <a:noFill/>
        </p:spPr>
        <p:txBody>
          <a:bodyPr wrap="square" rtlCol="0">
            <a:spAutoFit/>
          </a:bodyPr>
          <a:lstStyle/>
          <a:p>
            <a:pPr>
              <a:lnSpc>
                <a:spcPts val="2799"/>
              </a:lnSpc>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 Total images after preprocessing: 5493</a:t>
            </a:r>
            <a:endParaRPr lang="en-IN" dirty="0"/>
          </a:p>
        </p:txBody>
      </p:sp>
    </p:spTree>
    <p:extLst>
      <p:ext uri="{BB962C8B-B14F-4D97-AF65-F5344CB8AC3E}">
        <p14:creationId xmlns:p14="http://schemas.microsoft.com/office/powerpoint/2010/main" val="2139781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txBody>
          <a:bodyPr/>
          <a:lstStyle/>
          <a:p>
            <a:r>
              <a:rPr lang="en-US" dirty="0"/>
              <a:t> </a:t>
            </a:r>
            <a:endParaRPr lang="en-IN" dirty="0"/>
          </a:p>
        </p:txBody>
      </p:sp>
      <p:sp>
        <p:nvSpPr>
          <p:cNvPr id="5" name="Text 2"/>
          <p:cNvSpPr/>
          <p:nvPr/>
        </p:nvSpPr>
        <p:spPr>
          <a:xfrm>
            <a:off x="833199" y="1111329"/>
            <a:ext cx="9306401" cy="1388745"/>
          </a:xfrm>
          <a:prstGeom prst="rect">
            <a:avLst/>
          </a:prstGeom>
          <a:noFill/>
          <a:ln/>
        </p:spPr>
        <p:txBody>
          <a:bodyPr wrap="squar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Datasets</a:t>
            </a:r>
            <a:endParaRPr lang="en-US" sz="4374" dirty="0">
              <a:latin typeface="Times New Roman" panose="02020603050405020304" pitchFamily="18" charset="0"/>
              <a:cs typeface="Times New Roman" panose="02020603050405020304" pitchFamily="18" charset="0"/>
            </a:endParaRPr>
          </a:p>
        </p:txBody>
      </p:sp>
      <p:sp>
        <p:nvSpPr>
          <p:cNvPr id="6" name="Shape 3"/>
          <p:cNvSpPr/>
          <p:nvPr/>
        </p:nvSpPr>
        <p:spPr>
          <a:xfrm>
            <a:off x="1084455" y="1945178"/>
            <a:ext cx="45719" cy="895642"/>
          </a:xfrm>
          <a:prstGeom prst="rect">
            <a:avLst/>
          </a:prstGeom>
          <a:solidFill>
            <a:srgbClr val="325F7B"/>
          </a:solidFill>
          <a:ln/>
        </p:spPr>
      </p:sp>
      <p:grpSp>
        <p:nvGrpSpPr>
          <p:cNvPr id="28" name="Group 27">
            <a:extLst>
              <a:ext uri="{FF2B5EF4-FFF2-40B4-BE49-F238E27FC236}">
                <a16:creationId xmlns:a16="http://schemas.microsoft.com/office/drawing/2014/main" id="{8DD34B62-FC79-406C-9016-996BAB97D8F5}"/>
              </a:ext>
            </a:extLst>
          </p:cNvPr>
          <p:cNvGrpSpPr/>
          <p:nvPr/>
        </p:nvGrpSpPr>
        <p:grpSpPr>
          <a:xfrm>
            <a:off x="849984" y="2408407"/>
            <a:ext cx="1277540" cy="499943"/>
            <a:chOff x="916484" y="3006923"/>
            <a:chExt cx="1277540" cy="499943"/>
          </a:xfrm>
        </p:grpSpPr>
        <p:sp>
          <p:nvSpPr>
            <p:cNvPr id="7" name="Shape 4"/>
            <p:cNvSpPr/>
            <p:nvPr/>
          </p:nvSpPr>
          <p:spPr>
            <a:xfrm>
              <a:off x="1416427" y="3242965"/>
              <a:ext cx="777597" cy="27742"/>
            </a:xfrm>
            <a:prstGeom prst="rect">
              <a:avLst/>
            </a:prstGeom>
            <a:solidFill>
              <a:srgbClr val="325F7B"/>
            </a:solidFill>
            <a:ln/>
          </p:spPr>
        </p:sp>
        <p:sp>
          <p:nvSpPr>
            <p:cNvPr id="8" name="Shape 5"/>
            <p:cNvSpPr/>
            <p:nvPr/>
          </p:nvSpPr>
          <p:spPr>
            <a:xfrm>
              <a:off x="916484" y="3006923"/>
              <a:ext cx="499943" cy="499943"/>
            </a:xfrm>
            <a:prstGeom prst="roundRect">
              <a:avLst>
                <a:gd name="adj" fmla="val 13333"/>
              </a:avLst>
            </a:prstGeom>
            <a:solidFill>
              <a:srgbClr val="F6F0E4"/>
            </a:solidFill>
            <a:ln/>
          </p:spPr>
        </p:sp>
        <p:sp>
          <p:nvSpPr>
            <p:cNvPr id="9" name="Text 6"/>
            <p:cNvSpPr/>
            <p:nvPr/>
          </p:nvSpPr>
          <p:spPr>
            <a:xfrm>
              <a:off x="1088291" y="3048595"/>
              <a:ext cx="156329"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Times New Roman" panose="02020603050405020304" pitchFamily="18" charset="0"/>
                  <a:ea typeface="MuseoModerno"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grpSp>
      <p:sp>
        <p:nvSpPr>
          <p:cNvPr id="10" name="Text 7"/>
          <p:cNvSpPr/>
          <p:nvPr/>
        </p:nvSpPr>
        <p:spPr>
          <a:xfrm>
            <a:off x="2216316" y="2493634"/>
            <a:ext cx="3348857" cy="347186"/>
          </a:xfrm>
          <a:prstGeom prst="rect">
            <a:avLst/>
          </a:prstGeom>
          <a:noFill/>
          <a:ln/>
        </p:spPr>
        <p:txBody>
          <a:bodyPr wrap="none" rtlCol="0" anchor="t"/>
          <a:lstStyle/>
          <a:p>
            <a:pPr>
              <a:lnSpc>
                <a:spcPts val="2734"/>
              </a:lnSpc>
            </a:pPr>
            <a:r>
              <a:rPr lang="en-US" sz="3200" dirty="0">
                <a:solidFill>
                  <a:srgbClr val="124E73"/>
                </a:solidFill>
                <a:latin typeface="Times New Roman" panose="02020603050405020304" pitchFamily="18" charset="0"/>
                <a:ea typeface="MuseoModerno" pitchFamily="34" charset="-122"/>
                <a:cs typeface="Times New Roman" panose="02020603050405020304" pitchFamily="18" charset="0"/>
              </a:rPr>
              <a:t>Car Part Price Dataset</a:t>
            </a:r>
            <a:endParaRPr lang="en-US" sz="3200" dirty="0">
              <a:latin typeface="Times New Roman" panose="02020603050405020304" pitchFamily="18" charset="0"/>
              <a:cs typeface="Times New Roman" panose="02020603050405020304" pitchFamily="18" charset="0"/>
            </a:endParaRPr>
          </a:p>
        </p:txBody>
      </p:sp>
      <p:sp>
        <p:nvSpPr>
          <p:cNvPr id="15" name="Text 12"/>
          <p:cNvSpPr/>
          <p:nvPr/>
        </p:nvSpPr>
        <p:spPr>
          <a:xfrm>
            <a:off x="2216316" y="3918823"/>
            <a:ext cx="2639172" cy="347186"/>
          </a:xfrm>
          <a:prstGeom prst="rect">
            <a:avLst/>
          </a:prstGeom>
          <a:noFill/>
          <a:ln/>
        </p:spPr>
        <p:txBody>
          <a:bodyPr wrap="none" rtlCol="0" anchor="t"/>
          <a:lstStyle/>
          <a:p>
            <a:pPr>
              <a:lnSpc>
                <a:spcPts val="2734"/>
              </a:lnSpc>
            </a:pPr>
            <a:r>
              <a:rPr lang="en-US" sz="2400" dirty="0">
                <a:solidFill>
                  <a:srgbClr val="124E73"/>
                </a:solidFill>
                <a:latin typeface="Times New Roman" panose="02020603050405020304" pitchFamily="18" charset="0"/>
                <a:ea typeface="MuseoModerno" pitchFamily="34" charset="-122"/>
                <a:cs typeface="Times New Roman" panose="02020603050405020304" pitchFamily="18" charset="0"/>
              </a:rPr>
              <a:t>CSV File Structure</a:t>
            </a:r>
            <a:endParaRPr lang="en-US" sz="2400" dirty="0">
              <a:latin typeface="Times New Roman" panose="02020603050405020304" pitchFamily="18" charset="0"/>
              <a:cs typeface="Times New Roman" panose="02020603050405020304" pitchFamily="18" charset="0"/>
            </a:endParaRPr>
          </a:p>
        </p:txBody>
      </p:sp>
      <p:sp>
        <p:nvSpPr>
          <p:cNvPr id="16" name="Text 13"/>
          <p:cNvSpPr/>
          <p:nvPr/>
        </p:nvSpPr>
        <p:spPr>
          <a:xfrm>
            <a:off x="2216316" y="5038983"/>
            <a:ext cx="7365087" cy="1273651"/>
          </a:xfrm>
          <a:prstGeom prst="rect">
            <a:avLst/>
          </a:prstGeom>
          <a:noFill/>
          <a:ln/>
        </p:spPr>
        <p:txBody>
          <a:bodyPr wrap="none" rtlCol="0" anchor="t"/>
          <a:lstStyle/>
          <a:p>
            <a:pPr marL="342900" indent="-342900">
              <a:lnSpc>
                <a:spcPts val="2799"/>
              </a:lnSpc>
              <a:buFont typeface="Arial" panose="020B0604020202020204" pitchFamily="34" charset="0"/>
              <a:buChar char="•"/>
            </a:pPr>
            <a:endParaRPr lang="en-US" dirty="0">
              <a:solidFill>
                <a:srgbClr val="2B4150"/>
              </a:solidFill>
              <a:latin typeface="Times New Roman" panose="02020603050405020304" pitchFamily="18" charset="0"/>
              <a:ea typeface="Source Sans Pro" pitchFamily="34" charset="-122"/>
              <a:cs typeface="Times New Roman" panose="02020603050405020304" pitchFamily="18" charset="0"/>
            </a:endParaRPr>
          </a:p>
        </p:txBody>
      </p:sp>
      <p:sp>
        <p:nvSpPr>
          <p:cNvPr id="4" name="TextBox 3">
            <a:extLst>
              <a:ext uri="{FF2B5EF4-FFF2-40B4-BE49-F238E27FC236}">
                <a16:creationId xmlns:a16="http://schemas.microsoft.com/office/drawing/2014/main" id="{17BC115C-C72D-484E-8AF1-5397804522DF}"/>
              </a:ext>
            </a:extLst>
          </p:cNvPr>
          <p:cNvSpPr txBox="1"/>
          <p:nvPr/>
        </p:nvSpPr>
        <p:spPr>
          <a:xfrm>
            <a:off x="2199912" y="2903840"/>
            <a:ext cx="10392138" cy="415755"/>
          </a:xfrm>
          <a:prstGeom prst="rect">
            <a:avLst/>
          </a:prstGeom>
          <a:noFill/>
        </p:spPr>
        <p:txBody>
          <a:bodyPr wrap="square" rtlCol="0">
            <a:spAutoFit/>
          </a:bodyPr>
          <a:lstStyle/>
          <a:p>
            <a:pPr algn="just">
              <a:lnSpc>
                <a:spcPts val="2799"/>
              </a:lnSpc>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It is a csv file which contains data for estimating car repair costs based on detected damage and car parts.</a:t>
            </a:r>
          </a:p>
        </p:txBody>
      </p:sp>
      <p:sp>
        <p:nvSpPr>
          <p:cNvPr id="22" name="TextBox 21">
            <a:extLst>
              <a:ext uri="{FF2B5EF4-FFF2-40B4-BE49-F238E27FC236}">
                <a16:creationId xmlns:a16="http://schemas.microsoft.com/office/drawing/2014/main" id="{5508166A-C34C-4547-B1F7-FE5BE1087E77}"/>
              </a:ext>
            </a:extLst>
          </p:cNvPr>
          <p:cNvSpPr txBox="1"/>
          <p:nvPr/>
        </p:nvSpPr>
        <p:spPr>
          <a:xfrm>
            <a:off x="2216315" y="4266009"/>
            <a:ext cx="9137485" cy="1852045"/>
          </a:xfrm>
          <a:prstGeom prst="rect">
            <a:avLst/>
          </a:prstGeom>
          <a:noFill/>
        </p:spPr>
        <p:txBody>
          <a:bodyPr wrap="square" rtlCol="0">
            <a:spAutoFit/>
          </a:bodyPr>
          <a:lstStyle/>
          <a:p>
            <a:pPr marL="285750" indent="-28575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Car Brand: The manufacturer of the vehicle (e.g., Toyota, Honda, Ford). </a:t>
            </a:r>
          </a:p>
          <a:p>
            <a:pPr marL="285750" indent="-28575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Car Model: The specific model of the car (e.g., Corolla, Civic, Mustang). </a:t>
            </a:r>
          </a:p>
          <a:p>
            <a:pPr marL="285750" indent="-28575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Car Part: The part of the car that might be damaged (e.g., bumper, fender, door). </a:t>
            </a:r>
          </a:p>
          <a:p>
            <a:pPr marL="285750" indent="-28575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Damage Type: The type of damage detected (e.g., scratch, dent, crack). </a:t>
            </a:r>
          </a:p>
          <a:p>
            <a:pPr marL="285750" indent="-285750">
              <a:lnSpc>
                <a:spcPts val="2799"/>
              </a:lnSpc>
              <a:buFont typeface="Arial" panose="020B0604020202020204" pitchFamily="34" charset="0"/>
              <a:buChar char="•"/>
            </a:pPr>
            <a:r>
              <a:rPr lang="en-US" dirty="0">
                <a:solidFill>
                  <a:srgbClr val="2B4150"/>
                </a:solidFill>
                <a:latin typeface="Times New Roman" panose="02020603050405020304" pitchFamily="18" charset="0"/>
                <a:ea typeface="Source Sans Pro" pitchFamily="34" charset="-122"/>
                <a:cs typeface="Times New Roman" panose="02020603050405020304" pitchFamily="18" charset="0"/>
              </a:rPr>
              <a:t>Part Price: The cost of replacing or repairing the specific car part. </a:t>
            </a:r>
          </a:p>
        </p:txBody>
      </p:sp>
    </p:spTree>
    <p:extLst>
      <p:ext uri="{BB962C8B-B14F-4D97-AF65-F5344CB8AC3E}">
        <p14:creationId xmlns:p14="http://schemas.microsoft.com/office/powerpoint/2010/main" val="1412793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14746"/>
            <a:ext cx="14630400" cy="8229600"/>
          </a:xfrm>
          <a:prstGeom prst="rect">
            <a:avLst/>
          </a:prstGeom>
          <a:solidFill>
            <a:srgbClr val="FFFCF5"/>
          </a:solidFill>
          <a:ln/>
        </p:spPr>
      </p:sp>
      <p:sp>
        <p:nvSpPr>
          <p:cNvPr id="22" name="Text 2">
            <a:extLst>
              <a:ext uri="{FF2B5EF4-FFF2-40B4-BE49-F238E27FC236}">
                <a16:creationId xmlns:a16="http://schemas.microsoft.com/office/drawing/2014/main" id="{8D3B360F-220C-44DE-A500-1DCDA16328FF}"/>
              </a:ext>
            </a:extLst>
          </p:cNvPr>
          <p:cNvSpPr/>
          <p:nvPr/>
        </p:nvSpPr>
        <p:spPr>
          <a:xfrm>
            <a:off x="916484" y="594359"/>
            <a:ext cx="13789742" cy="1388745"/>
          </a:xfrm>
          <a:prstGeom prst="rect">
            <a:avLst/>
          </a:prstGeom>
          <a:noFill/>
          <a:ln/>
        </p:spPr>
        <p:txBody>
          <a:bodyPr wrap="square" rtlCol="0" anchor="t"/>
          <a:lstStyle/>
          <a:p>
            <a:pPr marL="0" indent="0">
              <a:lnSpc>
                <a:spcPts val="5468"/>
              </a:lnSpc>
              <a:buNone/>
            </a:pPr>
            <a:r>
              <a:rPr lang="en-US" sz="4374" dirty="0">
                <a:solidFill>
                  <a:srgbClr val="124E73"/>
                </a:solidFill>
                <a:latin typeface="Times New Roman" panose="02020603050405020304" pitchFamily="18" charset="0"/>
                <a:ea typeface="MuseoModerno" pitchFamily="34" charset="-122"/>
                <a:cs typeface="Times New Roman" panose="02020603050405020304" pitchFamily="18" charset="0"/>
              </a:rPr>
              <a:t>Methodology</a:t>
            </a:r>
            <a:endParaRPr lang="en-US" sz="4374"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713C1263-FF2A-484C-AC06-6A76BDCCE296}"/>
              </a:ext>
            </a:extLst>
          </p:cNvPr>
          <p:cNvPicPr>
            <a:picLocks noChangeAspect="1"/>
          </p:cNvPicPr>
          <p:nvPr/>
        </p:nvPicPr>
        <p:blipFill rotWithShape="1">
          <a:blip r:embed="rId3"/>
          <a:srcRect t="17646"/>
          <a:stretch/>
        </p:blipFill>
        <p:spPr>
          <a:xfrm>
            <a:off x="0" y="1983104"/>
            <a:ext cx="14630400" cy="5426002"/>
          </a:xfrm>
          <a:prstGeom prst="rect">
            <a:avLst/>
          </a:prstGeom>
        </p:spPr>
      </p:pic>
    </p:spTree>
    <p:extLst>
      <p:ext uri="{BB962C8B-B14F-4D97-AF65-F5344CB8AC3E}">
        <p14:creationId xmlns:p14="http://schemas.microsoft.com/office/powerpoint/2010/main" val="1062724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821ABA5-BBA8-4966-B262-49D0F26625F5}">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6501</TotalTime>
  <Words>850</Words>
  <Application>Microsoft Office PowerPoint</Application>
  <PresentationFormat>Custom</PresentationFormat>
  <Paragraphs>83</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Cambria Math</vt:lpstr>
      <vt:lpstr>MuseoModerno</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Bhuvan Kapoor</cp:lastModifiedBy>
  <cp:revision>46</cp:revision>
  <dcterms:created xsi:type="dcterms:W3CDTF">2024-04-19T18:04:12Z</dcterms:created>
  <dcterms:modified xsi:type="dcterms:W3CDTF">2025-03-15T10:34:17Z</dcterms:modified>
</cp:coreProperties>
</file>